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78" r:id="rId3"/>
    <p:sldId id="279" r:id="rId4"/>
    <p:sldId id="280" r:id="rId5"/>
    <p:sldId id="283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301" r:id="rId15"/>
    <p:sldId id="290" r:id="rId16"/>
    <p:sldId id="291" r:id="rId17"/>
    <p:sldId id="302" r:id="rId18"/>
    <p:sldId id="292" r:id="rId19"/>
    <p:sldId id="293" r:id="rId20"/>
    <p:sldId id="294" r:id="rId21"/>
    <p:sldId id="295" r:id="rId22"/>
    <p:sldId id="296" r:id="rId23"/>
    <p:sldId id="297" r:id="rId24"/>
    <p:sldId id="303" r:id="rId25"/>
    <p:sldId id="298" r:id="rId26"/>
    <p:sldId id="300" r:id="rId27"/>
    <p:sldId id="299" r:id="rId28"/>
    <p:sldId id="277" r:id="rId29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654"/>
    <a:srgbClr val="3E0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9"/>
    <p:restoredTop sz="85210"/>
  </p:normalViewPr>
  <p:slideViewPr>
    <p:cSldViewPr snapToGrid="0" snapToObjects="1">
      <p:cViewPr varScale="1">
        <p:scale>
          <a:sx n="157" d="100"/>
          <a:sy n="157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8939-9785-044A-87F4-1928678F35E1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323FE-39BA-0046-B931-233F4DAC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2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323FE-39BA-0046-B931-233F4DAC8C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9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323FE-39BA-0046-B931-233F4DAC8C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5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323FE-39BA-0046-B931-233F4DAC8C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323FE-39BA-0046-B931-233F4DAC8C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1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446F-A4E0-8B42-80F2-1FD16A3E44E3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D34-16B0-9543-B84A-CC43D5EC0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1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446F-A4E0-8B42-80F2-1FD16A3E44E3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D34-16B0-9543-B84A-CC43D5EC0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446F-A4E0-8B42-80F2-1FD16A3E44E3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D34-16B0-9543-B84A-CC43D5EC0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446F-A4E0-8B42-80F2-1FD16A3E44E3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D34-16B0-9543-B84A-CC43D5EC0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0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446F-A4E0-8B42-80F2-1FD16A3E44E3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D34-16B0-9543-B84A-CC43D5EC0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2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446F-A4E0-8B42-80F2-1FD16A3E44E3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D34-16B0-9543-B84A-CC43D5EC0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446F-A4E0-8B42-80F2-1FD16A3E44E3}" type="datetimeFigureOut">
              <a:rPr lang="en-US" smtClean="0"/>
              <a:t>10/3/18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D34-16B0-9543-B84A-CC43D5EC0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1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446F-A4E0-8B42-80F2-1FD16A3E44E3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D34-16B0-9543-B84A-CC43D5EC0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446F-A4E0-8B42-80F2-1FD16A3E44E3}" type="datetimeFigureOut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D34-16B0-9543-B84A-CC43D5EC0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446F-A4E0-8B42-80F2-1FD16A3E44E3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D34-16B0-9543-B84A-CC43D5EC0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5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446F-A4E0-8B42-80F2-1FD16A3E44E3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D34-16B0-9543-B84A-CC43D5EC0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6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446F-A4E0-8B42-80F2-1FD16A3E44E3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9D34-16B0-9543-B84A-CC43D5EC0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9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F88F-9C97-2E4C-B5DF-5CBCDAF0A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04638"/>
            <a:ext cx="6858000" cy="1989667"/>
          </a:xfrm>
        </p:spPr>
        <p:txBody>
          <a:bodyPr/>
          <a:lstStyle/>
          <a:p>
            <a:r>
              <a:rPr lang="en-US" dirty="0"/>
              <a:t>Generative Adversarial Networks (GANs)</a:t>
            </a:r>
          </a:p>
        </p:txBody>
      </p:sp>
    </p:spTree>
    <p:extLst>
      <p:ext uri="{BB962C8B-B14F-4D97-AF65-F5344CB8AC3E}">
        <p14:creationId xmlns:p14="http://schemas.microsoft.com/office/powerpoint/2010/main" val="364729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DCD7-2CE1-224B-8121-21257344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and Divergence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96F6E-03AE-994D-97C6-5F513828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fixed G, the optimal discriminator D 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9572E-DBBB-9344-B115-30C4A7D70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929" y="1932704"/>
            <a:ext cx="2788925" cy="656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4C3DC-F8A4-E844-9D5B-1AF25F306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26" y="2785775"/>
            <a:ext cx="7297947" cy="23927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50B9C0-7104-964E-9FDB-462881D979E8}"/>
              </a:ext>
            </a:extLst>
          </p:cNvPr>
          <p:cNvSpPr/>
          <p:nvPr/>
        </p:nvSpPr>
        <p:spPr>
          <a:xfrm>
            <a:off x="3066881" y="1909720"/>
            <a:ext cx="2718924" cy="68782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3338-EBE7-4E40-B86A-6E34A222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and Divergence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F2CC1-EEB4-2A4F-BA8D-D8AABD5CA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29100"/>
            <a:ext cx="1157018" cy="369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EDCBF5-9F41-E049-AF3A-6B9FEA82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950353"/>
            <a:ext cx="5875667" cy="672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9CB500-91E7-214C-B942-70137F1DC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98" y="2622869"/>
            <a:ext cx="5847871" cy="633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C9B9C9-BF47-CB40-9690-07EBA6AC7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3295385"/>
            <a:ext cx="2994444" cy="3743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8CCB5D-376A-ED45-98B5-D9F42B768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9269" y="4549730"/>
            <a:ext cx="2555695" cy="4222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BABE6D-B096-EE41-B50F-8DC958D569A2}"/>
              </a:ext>
            </a:extLst>
          </p:cNvPr>
          <p:cNvSpPr txBox="1"/>
          <p:nvPr/>
        </p:nvSpPr>
        <p:spPr>
          <a:xfrm>
            <a:off x="5203028" y="4606643"/>
            <a:ext cx="125624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KL Divergence: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D72B62-324A-F742-9298-DEF7BBAC1886}"/>
              </a:ext>
            </a:extLst>
          </p:cNvPr>
          <p:cNvSpPr txBox="1"/>
          <p:nvPr/>
        </p:nvSpPr>
        <p:spPr>
          <a:xfrm>
            <a:off x="5230278" y="4955521"/>
            <a:ext cx="122899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JS Divergence: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BD37F6A-718E-6647-9807-971CF84C2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5906" y="4996250"/>
            <a:ext cx="2599058" cy="6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4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73F8-D12B-4944-A247-6E7BB6C9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and Divergence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A8497-7799-7A4F-8DB3-D5AD7676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942" y="3135594"/>
            <a:ext cx="1472807" cy="324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BF195B-C48D-7647-84DC-77905FAC9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749" y="3119410"/>
            <a:ext cx="1090908" cy="279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3B6D0-A35D-014F-9E92-DB1412096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0" y="1917517"/>
            <a:ext cx="1157018" cy="369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014BC3-A149-064D-B764-B3C561F8B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468" y="1896630"/>
            <a:ext cx="2994444" cy="374306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92E3C094-27F5-004E-9A93-18067716CE5A}"/>
              </a:ext>
            </a:extLst>
          </p:cNvPr>
          <p:cNvSpPr/>
          <p:nvPr/>
        </p:nvSpPr>
        <p:spPr>
          <a:xfrm>
            <a:off x="4329239" y="2484255"/>
            <a:ext cx="194209" cy="38032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3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B1FD-03B6-3E4F-A30D-50C96CCE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6ACD-FDB8-0846-806A-21351F673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f-</a:t>
            </a:r>
            <a:r>
              <a:rPr lang="en-US" dirty="0" err="1"/>
              <a:t>gan</a:t>
            </a:r>
            <a:endParaRPr lang="en-US" dirty="0"/>
          </a:p>
          <a:p>
            <a:r>
              <a:rPr lang="en-US" dirty="0"/>
              <a:t>Wasserstein GAN</a:t>
            </a:r>
          </a:p>
        </p:txBody>
      </p:sp>
    </p:spTree>
    <p:extLst>
      <p:ext uri="{BB962C8B-B14F-4D97-AF65-F5344CB8AC3E}">
        <p14:creationId xmlns:p14="http://schemas.microsoft.com/office/powerpoint/2010/main" val="491448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6FE1-6847-A44E-8BC2-918E6366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AE200-8A4F-C649-9D58-073B4A568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f-divergence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KL:</a:t>
            </a:r>
          </a:p>
          <a:p>
            <a:pPr lvl="1"/>
            <a:r>
              <a:rPr lang="en-US" dirty="0"/>
              <a:t>JS:</a:t>
            </a:r>
          </a:p>
          <a:p>
            <a:pPr lvl="1"/>
            <a:r>
              <a:rPr lang="en-US" dirty="0"/>
              <a:t>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B6C14-91DB-864E-8DE1-28A88A1E9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03" y="1971029"/>
            <a:ext cx="2888564" cy="626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83343C-2ADA-DA4A-97BE-B26CDB700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950" y="3005529"/>
            <a:ext cx="1543031" cy="335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63DA5F-CACE-1A49-8C9F-5D160D7AE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950" y="3340795"/>
            <a:ext cx="3965071" cy="3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52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D737-427D-E741-91C2-BFE4D18E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en-US" dirty="0"/>
              <a:t>f-GAN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C78DE-E104-944B-99D8-DA97A014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77" y="1656006"/>
            <a:ext cx="4415385" cy="323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493BD5-30B9-8142-98A6-B6529788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55" y="2211523"/>
            <a:ext cx="6738058" cy="1556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AB3B1E-A823-2B4F-A091-603326D630DF}"/>
              </a:ext>
            </a:extLst>
          </p:cNvPr>
          <p:cNvSpPr txBox="1"/>
          <p:nvPr/>
        </p:nvSpPr>
        <p:spPr>
          <a:xfrm>
            <a:off x="857755" y="1656006"/>
            <a:ext cx="1617622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Objective function: </a:t>
            </a:r>
          </a:p>
        </p:txBody>
      </p:sp>
    </p:spTree>
    <p:extLst>
      <p:ext uri="{BB962C8B-B14F-4D97-AF65-F5344CB8AC3E}">
        <p14:creationId xmlns:p14="http://schemas.microsoft.com/office/powerpoint/2010/main" val="174650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0E00-AF53-2E47-8EB2-9D82B212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Wasserstein 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DA5B-A8CC-7F41-BDBA-D5A0448D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of f-GAN (including the vanilla GAN)</a:t>
            </a:r>
          </a:p>
          <a:p>
            <a:pPr lvl="1"/>
            <a:r>
              <a:rPr lang="en-US" dirty="0"/>
              <a:t>Gradient vanish if two distributions are not overlapped with each other</a:t>
            </a:r>
          </a:p>
          <a:p>
            <a:r>
              <a:rPr lang="en-US" dirty="0"/>
              <a:t>Wasserstein GAN is based earth mover’s distance (EMD), which provides better gradients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5CC784-079D-5044-AB4F-81A056056D43}"/>
              </a:ext>
            </a:extLst>
          </p:cNvPr>
          <p:cNvGrpSpPr/>
          <p:nvPr/>
        </p:nvGrpSpPr>
        <p:grpSpPr>
          <a:xfrm>
            <a:off x="1981118" y="3189183"/>
            <a:ext cx="4795540" cy="1149720"/>
            <a:chOff x="2126774" y="2800765"/>
            <a:chExt cx="4795540" cy="114972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AD8E336-0E91-4444-9108-F123D471539C}"/>
                </a:ext>
              </a:extLst>
            </p:cNvPr>
            <p:cNvSpPr/>
            <p:nvPr/>
          </p:nvSpPr>
          <p:spPr>
            <a:xfrm>
              <a:off x="4348204" y="2800765"/>
              <a:ext cx="453154" cy="436985"/>
            </a:xfrm>
            <a:custGeom>
              <a:avLst/>
              <a:gdLst>
                <a:gd name="connsiteX0" fmla="*/ 0 w 453154"/>
                <a:gd name="connsiteY0" fmla="*/ 436985 h 436985"/>
                <a:gd name="connsiteX1" fmla="*/ 226577 w 453154"/>
                <a:gd name="connsiteY1" fmla="*/ 15 h 436985"/>
                <a:gd name="connsiteX2" fmla="*/ 453154 w 453154"/>
                <a:gd name="connsiteY2" fmla="*/ 420801 h 43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154" h="436985">
                  <a:moveTo>
                    <a:pt x="0" y="436985"/>
                  </a:moveTo>
                  <a:cubicBezTo>
                    <a:pt x="75525" y="219848"/>
                    <a:pt x="151051" y="2712"/>
                    <a:pt x="226577" y="15"/>
                  </a:cubicBezTo>
                  <a:cubicBezTo>
                    <a:pt x="302103" y="-2682"/>
                    <a:pt x="395161" y="357413"/>
                    <a:pt x="453154" y="42080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FAABF0E-0D05-534B-BD87-C1052FE7F512}"/>
                </a:ext>
              </a:extLst>
            </p:cNvPr>
            <p:cNvSpPr/>
            <p:nvPr/>
          </p:nvSpPr>
          <p:spPr>
            <a:xfrm>
              <a:off x="5008969" y="2800765"/>
              <a:ext cx="380325" cy="436970"/>
            </a:xfrm>
            <a:custGeom>
              <a:avLst/>
              <a:gdLst>
                <a:gd name="connsiteX0" fmla="*/ 0 w 380325"/>
                <a:gd name="connsiteY0" fmla="*/ 436970 h 436970"/>
                <a:gd name="connsiteX1" fmla="*/ 210393 w 380325"/>
                <a:gd name="connsiteY1" fmla="*/ 0 h 436970"/>
                <a:gd name="connsiteX2" fmla="*/ 380325 w 380325"/>
                <a:gd name="connsiteY2" fmla="*/ 436970 h 4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325" h="436970">
                  <a:moveTo>
                    <a:pt x="0" y="436970"/>
                  </a:moveTo>
                  <a:cubicBezTo>
                    <a:pt x="73503" y="218485"/>
                    <a:pt x="147006" y="0"/>
                    <a:pt x="210393" y="0"/>
                  </a:cubicBezTo>
                  <a:cubicBezTo>
                    <a:pt x="273780" y="0"/>
                    <a:pt x="345260" y="343912"/>
                    <a:pt x="380325" y="43697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98D3DF-7D9C-7B42-BAB6-337A38A7FFF4}"/>
                </a:ext>
              </a:extLst>
            </p:cNvPr>
            <p:cNvSpPr txBox="1"/>
            <p:nvPr/>
          </p:nvSpPr>
          <p:spPr>
            <a:xfrm>
              <a:off x="4446407" y="3334411"/>
              <a:ext cx="942887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JSD = ln(2)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A33F010-2743-904B-A4F4-C57A887109E5}"/>
                </a:ext>
              </a:extLst>
            </p:cNvPr>
            <p:cNvSpPr/>
            <p:nvPr/>
          </p:nvSpPr>
          <p:spPr>
            <a:xfrm>
              <a:off x="6018788" y="2800765"/>
              <a:ext cx="453154" cy="436985"/>
            </a:xfrm>
            <a:custGeom>
              <a:avLst/>
              <a:gdLst>
                <a:gd name="connsiteX0" fmla="*/ 0 w 453154"/>
                <a:gd name="connsiteY0" fmla="*/ 436985 h 436985"/>
                <a:gd name="connsiteX1" fmla="*/ 226577 w 453154"/>
                <a:gd name="connsiteY1" fmla="*/ 15 h 436985"/>
                <a:gd name="connsiteX2" fmla="*/ 453154 w 453154"/>
                <a:gd name="connsiteY2" fmla="*/ 420801 h 43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154" h="436985">
                  <a:moveTo>
                    <a:pt x="0" y="436985"/>
                  </a:moveTo>
                  <a:cubicBezTo>
                    <a:pt x="75525" y="219848"/>
                    <a:pt x="151051" y="2712"/>
                    <a:pt x="226577" y="15"/>
                  </a:cubicBezTo>
                  <a:cubicBezTo>
                    <a:pt x="302103" y="-2682"/>
                    <a:pt x="395161" y="357413"/>
                    <a:pt x="453154" y="42080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36587A0-8F10-AB45-849E-BEBB63D2D0C6}"/>
                </a:ext>
              </a:extLst>
            </p:cNvPr>
            <p:cNvSpPr/>
            <p:nvPr/>
          </p:nvSpPr>
          <p:spPr>
            <a:xfrm>
              <a:off x="6541989" y="2800765"/>
              <a:ext cx="380325" cy="436970"/>
            </a:xfrm>
            <a:custGeom>
              <a:avLst/>
              <a:gdLst>
                <a:gd name="connsiteX0" fmla="*/ 0 w 380325"/>
                <a:gd name="connsiteY0" fmla="*/ 436970 h 436970"/>
                <a:gd name="connsiteX1" fmla="*/ 210393 w 380325"/>
                <a:gd name="connsiteY1" fmla="*/ 0 h 436970"/>
                <a:gd name="connsiteX2" fmla="*/ 380325 w 380325"/>
                <a:gd name="connsiteY2" fmla="*/ 436970 h 4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325" h="436970">
                  <a:moveTo>
                    <a:pt x="0" y="436970"/>
                  </a:moveTo>
                  <a:cubicBezTo>
                    <a:pt x="73503" y="218485"/>
                    <a:pt x="147006" y="0"/>
                    <a:pt x="210393" y="0"/>
                  </a:cubicBezTo>
                  <a:cubicBezTo>
                    <a:pt x="273780" y="0"/>
                    <a:pt x="345260" y="343912"/>
                    <a:pt x="380325" y="43697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69E1F3-DD24-174A-93C6-3AF52DBF2099}"/>
                </a:ext>
              </a:extLst>
            </p:cNvPr>
            <p:cNvSpPr txBox="1"/>
            <p:nvPr/>
          </p:nvSpPr>
          <p:spPr>
            <a:xfrm>
              <a:off x="5979427" y="3334411"/>
              <a:ext cx="942887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JSD = ln(2)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0F3E5CA-4863-5049-88DF-18024193D8B9}"/>
                </a:ext>
              </a:extLst>
            </p:cNvPr>
            <p:cNvSpPr/>
            <p:nvPr/>
          </p:nvSpPr>
          <p:spPr>
            <a:xfrm>
              <a:off x="2126774" y="2800765"/>
              <a:ext cx="453154" cy="436985"/>
            </a:xfrm>
            <a:custGeom>
              <a:avLst/>
              <a:gdLst>
                <a:gd name="connsiteX0" fmla="*/ 0 w 453154"/>
                <a:gd name="connsiteY0" fmla="*/ 436985 h 436985"/>
                <a:gd name="connsiteX1" fmla="*/ 226577 w 453154"/>
                <a:gd name="connsiteY1" fmla="*/ 15 h 436985"/>
                <a:gd name="connsiteX2" fmla="*/ 453154 w 453154"/>
                <a:gd name="connsiteY2" fmla="*/ 420801 h 43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154" h="436985">
                  <a:moveTo>
                    <a:pt x="0" y="436985"/>
                  </a:moveTo>
                  <a:cubicBezTo>
                    <a:pt x="75525" y="219848"/>
                    <a:pt x="151051" y="2712"/>
                    <a:pt x="226577" y="15"/>
                  </a:cubicBezTo>
                  <a:cubicBezTo>
                    <a:pt x="302103" y="-2682"/>
                    <a:pt x="395161" y="357413"/>
                    <a:pt x="453154" y="42080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EFA47BC-9AF1-674C-B5E1-D93571984750}"/>
                </a:ext>
              </a:extLst>
            </p:cNvPr>
            <p:cNvSpPr/>
            <p:nvPr/>
          </p:nvSpPr>
          <p:spPr>
            <a:xfrm>
              <a:off x="3305427" y="2800765"/>
              <a:ext cx="380325" cy="436970"/>
            </a:xfrm>
            <a:custGeom>
              <a:avLst/>
              <a:gdLst>
                <a:gd name="connsiteX0" fmla="*/ 0 w 380325"/>
                <a:gd name="connsiteY0" fmla="*/ 436970 h 436970"/>
                <a:gd name="connsiteX1" fmla="*/ 210393 w 380325"/>
                <a:gd name="connsiteY1" fmla="*/ 0 h 436970"/>
                <a:gd name="connsiteX2" fmla="*/ 380325 w 380325"/>
                <a:gd name="connsiteY2" fmla="*/ 436970 h 4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325" h="436970">
                  <a:moveTo>
                    <a:pt x="0" y="436970"/>
                  </a:moveTo>
                  <a:cubicBezTo>
                    <a:pt x="73503" y="218485"/>
                    <a:pt x="147006" y="0"/>
                    <a:pt x="210393" y="0"/>
                  </a:cubicBezTo>
                  <a:cubicBezTo>
                    <a:pt x="273780" y="0"/>
                    <a:pt x="345260" y="343912"/>
                    <a:pt x="380325" y="43697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B05E31-DE4B-F64D-97AA-EEBA29155727}"/>
                </a:ext>
              </a:extLst>
            </p:cNvPr>
            <p:cNvSpPr txBox="1"/>
            <p:nvPr/>
          </p:nvSpPr>
          <p:spPr>
            <a:xfrm>
              <a:off x="2552702" y="3333649"/>
              <a:ext cx="942887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JSD = ln(2)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D2DD36-5006-2E48-9BA6-2370676EC6B6}"/>
                </a:ext>
              </a:extLst>
            </p:cNvPr>
            <p:cNvSpPr txBox="1"/>
            <p:nvPr/>
          </p:nvSpPr>
          <p:spPr>
            <a:xfrm>
              <a:off x="2624836" y="3642067"/>
              <a:ext cx="798617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EMD =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CBC519-459F-5F47-B269-881B1E15F3FA}"/>
                </a:ext>
              </a:extLst>
            </p:cNvPr>
            <p:cNvSpPr txBox="1"/>
            <p:nvPr/>
          </p:nvSpPr>
          <p:spPr>
            <a:xfrm>
              <a:off x="4446407" y="3642067"/>
              <a:ext cx="934871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EMD = 0.5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1788DE-90BC-E74C-B1C9-503ED2D2D1BA}"/>
                </a:ext>
              </a:extLst>
            </p:cNvPr>
            <p:cNvSpPr txBox="1"/>
            <p:nvPr/>
          </p:nvSpPr>
          <p:spPr>
            <a:xfrm>
              <a:off x="5983434" y="3642067"/>
              <a:ext cx="934871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EMD = 0.1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69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FA03-F497-4445-A210-01C34B71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en-US"/>
              <a:t>Wasserstein 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92F1-0E1A-8341-92B2-AFCB92A3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/>
          <a:p>
            <a:r>
              <a:rPr lang="en-US" dirty="0"/>
              <a:t>Objective function: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Enforce a Lipschitz constraint</a:t>
            </a:r>
          </a:p>
          <a:p>
            <a:pPr lvl="1"/>
            <a:r>
              <a:rPr lang="en-US" dirty="0"/>
              <a:t>weight clipping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40A07-8B6B-3F40-8D2E-997DA85F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44" y="1997328"/>
            <a:ext cx="4039612" cy="467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4F7BC-C865-CE46-8A63-F5E172B6E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113" y="2577103"/>
            <a:ext cx="2506845" cy="2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1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C55A7-37C6-C542-86F6-98BEC5BB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Simply Generating Sample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5BB6-CFAC-3440-BF5E-737D75AFA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 GAN</a:t>
            </a:r>
          </a:p>
          <a:p>
            <a:r>
              <a:rPr lang="en-US" dirty="0" err="1"/>
              <a:t>InfoGAN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6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D1B8-DC4B-3149-893D-D4553C6B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GAN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4D0F4-03B2-2446-A7C2-BC61034F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903" y="1124793"/>
            <a:ext cx="4500194" cy="3878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5198C-B730-EA45-BCFE-CD8A3ABE9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45" y="5132373"/>
            <a:ext cx="4968510" cy="2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5331-5E1F-6D47-87A0-5D4B6A11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en-US"/>
              <a:t>Generative 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0B70E-CFAB-DB45-BFBF-457E22E9C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/>
          <a:p>
            <a:r>
              <a:rPr lang="en-US"/>
              <a:t>Statistical models of data distributions (typically high-dimensional, complicated probability distributions)</a:t>
            </a:r>
          </a:p>
          <a:p>
            <a:pPr lvl="1"/>
            <a:r>
              <a:rPr lang="en-US"/>
              <a:t>Sample generation</a:t>
            </a:r>
          </a:p>
          <a:p>
            <a:pPr lvl="1"/>
            <a:r>
              <a:rPr lang="en-US"/>
              <a:t>Density estimation</a:t>
            </a:r>
          </a:p>
          <a:p>
            <a:pPr lvl="1"/>
            <a:r>
              <a:rPr lang="en-US"/>
              <a:t>…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4B2DB-703F-5A40-9215-E3C67AA4D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60" y="3148294"/>
            <a:ext cx="4652921" cy="1387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0FF0F-B552-F448-A9D0-C89BC247F52C}"/>
              </a:ext>
            </a:extLst>
          </p:cNvPr>
          <p:cNvSpPr txBox="1"/>
          <p:nvPr/>
        </p:nvSpPr>
        <p:spPr>
          <a:xfrm>
            <a:off x="1658867" y="4533264"/>
            <a:ext cx="1145378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38E17-4E01-D34C-AC33-655D12BD4024}"/>
              </a:ext>
            </a:extLst>
          </p:cNvPr>
          <p:cNvSpPr txBox="1"/>
          <p:nvPr/>
        </p:nvSpPr>
        <p:spPr>
          <a:xfrm>
            <a:off x="3728229" y="4533264"/>
            <a:ext cx="2081852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generated samples</a:t>
            </a:r>
          </a:p>
        </p:txBody>
      </p:sp>
    </p:spTree>
    <p:extLst>
      <p:ext uri="{BB962C8B-B14F-4D97-AF65-F5344CB8AC3E}">
        <p14:creationId xmlns:p14="http://schemas.microsoft.com/office/powerpoint/2010/main" val="3120570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B328-D15A-0F41-9FB5-CF30AF08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GAN - MNIST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C1AE8-BBE5-014D-9CA2-0A20E36BB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039" y="2128205"/>
            <a:ext cx="6794331" cy="2328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32A42A-50C5-7149-9FD8-809AD79A6856}"/>
              </a:ext>
            </a:extLst>
          </p:cNvPr>
          <p:cNvSpPr txBox="1"/>
          <p:nvPr/>
        </p:nvSpPr>
        <p:spPr>
          <a:xfrm>
            <a:off x="2403334" y="1819787"/>
            <a:ext cx="266420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254110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1195-77A2-9F45-8F33-458B4C0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GAN –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E8AB2-42A1-994C-894B-27BF188B3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88934"/>
            <a:ext cx="7860763" cy="29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2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FDBB9-FA2F-EC40-9669-D8B564AF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3CDB7-A9C5-EE4B-877E-F854C8552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GAN: correspondence between </a:t>
            </a:r>
            <a:r>
              <a:rPr lang="en-US" b="1" dirty="0"/>
              <a:t>z</a:t>
            </a:r>
            <a:r>
              <a:rPr lang="en-US" dirty="0"/>
              <a:t> and </a:t>
            </a:r>
            <a:r>
              <a:rPr lang="en-US" b="1" dirty="0"/>
              <a:t>x </a:t>
            </a:r>
            <a:r>
              <a:rPr lang="en-US" dirty="0"/>
              <a:t>is not interpretable and uncontrollable</a:t>
            </a:r>
          </a:p>
          <a:p>
            <a:r>
              <a:rPr lang="en-US" altLang="zh-CN" dirty="0"/>
              <a:t>CGAN: </a:t>
            </a:r>
            <a:r>
              <a:rPr lang="en-US" dirty="0"/>
              <a:t>The label </a:t>
            </a:r>
            <a:r>
              <a:rPr lang="en-US" b="1" dirty="0"/>
              <a:t>y</a:t>
            </a:r>
            <a:r>
              <a:rPr lang="en-US" dirty="0"/>
              <a:t> are provided in the training data</a:t>
            </a:r>
          </a:p>
          <a:p>
            <a:r>
              <a:rPr lang="en-US" dirty="0" err="1"/>
              <a:t>InfoGAN</a:t>
            </a:r>
            <a:r>
              <a:rPr lang="en-US" dirty="0"/>
              <a:t>: Learn disentangled representations in an unsupervised </a:t>
            </a:r>
            <a:r>
              <a:rPr lang="en-US" dirty="0" err="1"/>
              <a:t>mannar</a:t>
            </a:r>
            <a:endParaRPr lang="en-US" dirty="0"/>
          </a:p>
          <a:p>
            <a:pPr lvl="1"/>
            <a:r>
              <a:rPr lang="en-US" dirty="0"/>
              <a:t>writing styles from digit shapes on the MNIST dataset</a:t>
            </a:r>
          </a:p>
          <a:p>
            <a:pPr lvl="1"/>
            <a:r>
              <a:rPr lang="en-US" dirty="0"/>
              <a:t>pose from lighting of 3D rendered images</a:t>
            </a:r>
          </a:p>
        </p:txBody>
      </p:sp>
    </p:spTree>
    <p:extLst>
      <p:ext uri="{BB962C8B-B14F-4D97-AF65-F5344CB8AC3E}">
        <p14:creationId xmlns:p14="http://schemas.microsoft.com/office/powerpoint/2010/main" val="3518058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75F2-634A-494B-A3B0-778339F3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1D068-3B14-6749-B900-B897FBC3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4898210" cy="3626115"/>
          </a:xfrm>
        </p:spPr>
        <p:txBody>
          <a:bodyPr/>
          <a:lstStyle/>
          <a:p>
            <a:r>
              <a:rPr lang="en-US" dirty="0"/>
              <a:t>Decompose the input noise vector into two parts</a:t>
            </a:r>
          </a:p>
          <a:p>
            <a:pPr lvl="1"/>
            <a:r>
              <a:rPr lang="en-US" b="1" dirty="0"/>
              <a:t>z</a:t>
            </a:r>
            <a:r>
              <a:rPr lang="en-US" dirty="0"/>
              <a:t>, random noise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, the latent code that represents the most salient and most meaningful sources of variation in the data</a:t>
            </a:r>
          </a:p>
          <a:p>
            <a:r>
              <a:rPr lang="en-US" dirty="0"/>
              <a:t>Maximize the mutual information between c and G(z, 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558E71-A00F-8441-84C6-01E0D80ED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532" y="1521354"/>
            <a:ext cx="1865091" cy="2432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D8B627-17DE-3341-86B9-CEC1CAFDD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72" y="4010217"/>
            <a:ext cx="3058677" cy="3017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DD4104-4162-3040-BEA4-1350A502091B}"/>
              </a:ext>
            </a:extLst>
          </p:cNvPr>
          <p:cNvSpPr txBox="1"/>
          <p:nvPr/>
        </p:nvSpPr>
        <p:spPr>
          <a:xfrm>
            <a:off x="4434436" y="4718694"/>
            <a:ext cx="2917658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Mutual information between X and 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93A80C-09F1-5847-9825-242587028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192" y="5051388"/>
            <a:ext cx="3231869" cy="232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9E5C7D-D939-3A40-AC11-7CC389FC2A24}"/>
              </a:ext>
            </a:extLst>
          </p:cNvPr>
          <p:cNvSpPr txBox="1"/>
          <p:nvPr/>
        </p:nvSpPr>
        <p:spPr>
          <a:xfrm>
            <a:off x="5038192" y="5277402"/>
            <a:ext cx="147925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H(X), entropy of 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196A08-D42C-7F46-ABFD-C76E0D07D09B}"/>
              </a:ext>
            </a:extLst>
          </p:cNvPr>
          <p:cNvSpPr/>
          <p:nvPr/>
        </p:nvSpPr>
        <p:spPr>
          <a:xfrm>
            <a:off x="911872" y="3969757"/>
            <a:ext cx="3058677" cy="33412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7C96A38-A62A-D148-BA9B-450494D58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82" y="4516775"/>
            <a:ext cx="4110754" cy="32375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63DFDDF-EE9B-464B-88B8-2AE3C9D9B39F}"/>
              </a:ext>
            </a:extLst>
          </p:cNvPr>
          <p:cNvSpPr/>
          <p:nvPr/>
        </p:nvSpPr>
        <p:spPr>
          <a:xfrm>
            <a:off x="1400671" y="4500591"/>
            <a:ext cx="144908" cy="3237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9A3373-00BA-6B45-AD3A-02CCDC4E829A}"/>
                  </a:ext>
                </a:extLst>
              </p:cNvPr>
              <p:cNvSpPr txBox="1"/>
              <p:nvPr/>
            </p:nvSpPr>
            <p:spPr>
              <a:xfrm>
                <a:off x="1386884" y="4551943"/>
                <a:ext cx="174727" cy="216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9A3373-00BA-6B45-AD3A-02CCDC4E8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84" y="4551943"/>
                <a:ext cx="174727" cy="216085"/>
              </a:xfrm>
              <a:prstGeom prst="rect">
                <a:avLst/>
              </a:prstGeom>
              <a:blipFill>
                <a:blip r:embed="rId7"/>
                <a:stretch>
                  <a:fillRect l="-20000" r="-20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465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617D-5A7A-2042-97D2-97791E1A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InfoGAN</a:t>
            </a:r>
            <a:r>
              <a:rPr lang="en-US" dirty="0"/>
              <a:t> – Detailed Proof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A6DC8-79CC-8A48-B845-75B1F36C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81140"/>
            <a:ext cx="6595009" cy="1500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D25A9-4D6A-FF4E-BA48-F34CA19DE0CF}"/>
              </a:ext>
            </a:extLst>
          </p:cNvPr>
          <p:cNvSpPr txBox="1"/>
          <p:nvPr/>
        </p:nvSpPr>
        <p:spPr>
          <a:xfrm>
            <a:off x="628650" y="1441706"/>
            <a:ext cx="2909323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Variational Information Maximization</a:t>
            </a:r>
          </a:p>
        </p:txBody>
      </p:sp>
    </p:spTree>
    <p:extLst>
      <p:ext uri="{BB962C8B-B14F-4D97-AF65-F5344CB8AC3E}">
        <p14:creationId xmlns:p14="http://schemas.microsoft.com/office/powerpoint/2010/main" val="2121563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1FD89-D575-E243-851E-F055BD95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InfoGAN</a:t>
            </a:r>
            <a:r>
              <a:rPr lang="en-US" dirty="0"/>
              <a:t> - 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1D189A-E3D3-7E49-9ABD-947E7C0BB88B}"/>
              </a:ext>
            </a:extLst>
          </p:cNvPr>
          <p:cNvSpPr/>
          <p:nvPr/>
        </p:nvSpPr>
        <p:spPr>
          <a:xfrm>
            <a:off x="687823" y="1901628"/>
            <a:ext cx="1114995" cy="283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F3A5-1134-A544-A364-BAF4594E6EFC}"/>
              </a:ext>
            </a:extLst>
          </p:cNvPr>
          <p:cNvSpPr txBox="1"/>
          <p:nvPr/>
        </p:nvSpPr>
        <p:spPr>
          <a:xfrm>
            <a:off x="709570" y="1856662"/>
            <a:ext cx="320922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E89F2-B41B-C74A-9270-831362C96A5B}"/>
              </a:ext>
            </a:extLst>
          </p:cNvPr>
          <p:cNvSpPr txBox="1"/>
          <p:nvPr/>
        </p:nvSpPr>
        <p:spPr>
          <a:xfrm>
            <a:off x="891778" y="1856662"/>
            <a:ext cx="320922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0C1B8-CF58-4640-BADD-0D68170B7059}"/>
              </a:ext>
            </a:extLst>
          </p:cNvPr>
          <p:cNvSpPr txBox="1"/>
          <p:nvPr/>
        </p:nvSpPr>
        <p:spPr>
          <a:xfrm>
            <a:off x="1073986" y="1856662"/>
            <a:ext cx="320922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008CA-E89C-CE4E-8EB8-29BEFC62315A}"/>
              </a:ext>
            </a:extLst>
          </p:cNvPr>
          <p:cNvSpPr txBox="1"/>
          <p:nvPr/>
        </p:nvSpPr>
        <p:spPr>
          <a:xfrm>
            <a:off x="1278743" y="1836892"/>
            <a:ext cx="319318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B9A1A-B0CC-354B-9161-F658B5F3443E}"/>
              </a:ext>
            </a:extLst>
          </p:cNvPr>
          <p:cNvSpPr txBox="1"/>
          <p:nvPr/>
        </p:nvSpPr>
        <p:spPr>
          <a:xfrm>
            <a:off x="1547620" y="1876432"/>
            <a:ext cx="255198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12F4E4-497E-B249-A63A-9B49909BE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89" y="1836892"/>
            <a:ext cx="2866716" cy="1477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8CC7DB-5A90-C148-A6D9-E61F560A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035" y="3564081"/>
            <a:ext cx="2864870" cy="1457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3F6759-D7FE-B745-ADBE-A6E552782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523" y="1836893"/>
            <a:ext cx="2865953" cy="14775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D2D00E-E489-6444-98D9-B2BC051C8F01}"/>
              </a:ext>
            </a:extLst>
          </p:cNvPr>
          <p:cNvSpPr txBox="1"/>
          <p:nvPr/>
        </p:nvSpPr>
        <p:spPr>
          <a:xfrm>
            <a:off x="3080053" y="3255663"/>
            <a:ext cx="936988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Varying c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418E5C-C5E3-DB44-9E5B-8AE18D03B0EA}"/>
              </a:ext>
            </a:extLst>
          </p:cNvPr>
          <p:cNvSpPr txBox="1"/>
          <p:nvPr/>
        </p:nvSpPr>
        <p:spPr>
          <a:xfrm>
            <a:off x="3080053" y="5021869"/>
            <a:ext cx="906530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Varying c</a:t>
            </a:r>
            <a:r>
              <a:rPr lang="en-US" baseline="-25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443CC1-2D0C-AD41-821B-764AA278C3B7}"/>
              </a:ext>
            </a:extLst>
          </p:cNvPr>
          <p:cNvSpPr txBox="1"/>
          <p:nvPr/>
        </p:nvSpPr>
        <p:spPr>
          <a:xfrm>
            <a:off x="6125234" y="3255663"/>
            <a:ext cx="906530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Varying c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2018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D070-4D71-C54A-9F79-B5784BF5B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InfoGAN</a:t>
            </a:r>
            <a:r>
              <a:rPr lang="en-US" dirty="0"/>
              <a:t> -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E57B4-F5CB-6349-BD2E-77AA406D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68" y="1408907"/>
            <a:ext cx="6522664" cy="39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9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BD3B-028F-6845-985E-781371FA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Beyond Learning Distributions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CE7D-FEC0-3349-B007-CCF81A985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62" y="1545630"/>
            <a:ext cx="7886700" cy="3626115"/>
          </a:xfrm>
        </p:spPr>
        <p:txBody>
          <a:bodyPr/>
          <a:lstStyle/>
          <a:p>
            <a:r>
              <a:rPr lang="en-US" dirty="0"/>
              <a:t>When solving a regression problem</a:t>
            </a:r>
          </a:p>
          <a:p>
            <a:pPr lvl="1"/>
            <a:r>
              <a:rPr lang="en-US" dirty="0"/>
              <a:t>Using a </a:t>
            </a:r>
            <a:r>
              <a:rPr lang="en-US" dirty="0">
                <a:solidFill>
                  <a:srgbClr val="C00000"/>
                </a:solidFill>
              </a:rPr>
              <a:t>discriminator</a:t>
            </a:r>
            <a:r>
              <a:rPr lang="en-US" dirty="0"/>
              <a:t> instead of </a:t>
            </a:r>
            <a:r>
              <a:rPr lang="en-US" dirty="0">
                <a:solidFill>
                  <a:srgbClr val="C00000"/>
                </a:solidFill>
              </a:rPr>
              <a:t>a fixed loss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9E22B-BBF4-7E4B-9995-09598ECBE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68" y="2226151"/>
            <a:ext cx="3604522" cy="1407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6E033-1C1E-9245-97F5-7108535B9563}"/>
              </a:ext>
            </a:extLst>
          </p:cNvPr>
          <p:cNvSpPr txBox="1"/>
          <p:nvPr/>
        </p:nvSpPr>
        <p:spPr>
          <a:xfrm>
            <a:off x="1993278" y="3559722"/>
            <a:ext cx="1916102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Super Resolution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99C44-BC82-BB41-BB2F-880480077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68" y="3859100"/>
            <a:ext cx="5338096" cy="15667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AA7BE2-F783-6C48-B107-70F8AF73A8F6}"/>
              </a:ext>
            </a:extLst>
          </p:cNvPr>
          <p:cNvSpPr txBox="1"/>
          <p:nvPr/>
        </p:nvSpPr>
        <p:spPr>
          <a:xfrm>
            <a:off x="2864714" y="5385196"/>
            <a:ext cx="1906804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GAN Volume Rendering</a:t>
            </a:r>
          </a:p>
        </p:txBody>
      </p:sp>
    </p:spTree>
    <p:extLst>
      <p:ext uri="{BB962C8B-B14F-4D97-AF65-F5344CB8AC3E}">
        <p14:creationId xmlns:p14="http://schemas.microsoft.com/office/powerpoint/2010/main" val="39559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B7DC-5DC7-F74F-BC1D-21BC8260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93011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3FB2-BFA6-5E4C-9487-735A6F7A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8A05F-8A55-8B4D-B0A3-DB5A24308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framework for estimating generative models via an adversarial process</a:t>
            </a:r>
          </a:p>
          <a:p>
            <a:r>
              <a:rPr lang="en-US" dirty="0"/>
              <a:t>Simultaneously train two models</a:t>
            </a:r>
          </a:p>
          <a:p>
            <a:pPr lvl="1"/>
            <a:r>
              <a:rPr lang="en-US" dirty="0"/>
              <a:t>A generator G that generate fake samples, tries to fool the discriminator</a:t>
            </a:r>
          </a:p>
          <a:p>
            <a:pPr lvl="1"/>
            <a:r>
              <a:rPr lang="en-US" dirty="0"/>
              <a:t>A discriminator D that tries to distinguish between real and fake samples</a:t>
            </a:r>
          </a:p>
        </p:txBody>
      </p:sp>
    </p:spTree>
    <p:extLst>
      <p:ext uri="{BB962C8B-B14F-4D97-AF65-F5344CB8AC3E}">
        <p14:creationId xmlns:p14="http://schemas.microsoft.com/office/powerpoint/2010/main" val="415206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16B5-76F4-3A4C-8843-088D3739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GANs -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CCB6-95DF-1047-BEC3-C9B774DC7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45423"/>
            <a:ext cx="7886700" cy="802046"/>
          </a:xfrm>
        </p:spPr>
        <p:txBody>
          <a:bodyPr/>
          <a:lstStyle/>
          <a:p>
            <a:r>
              <a:rPr lang="en-US" b="1" dirty="0"/>
              <a:t>z</a:t>
            </a:r>
            <a:r>
              <a:rPr lang="en-US" dirty="0"/>
              <a:t> is some random noise (Gaussian/Uniform)</a:t>
            </a:r>
          </a:p>
          <a:p>
            <a:r>
              <a:rPr lang="en-US" b="1" dirty="0"/>
              <a:t>z</a:t>
            </a:r>
            <a:r>
              <a:rPr lang="en-US" dirty="0"/>
              <a:t> can be thought as the latent representation of the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94CD1-1E1E-7648-83FE-A0ABCA0C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34" y="1136476"/>
            <a:ext cx="7080531" cy="32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FA1F-D750-D44B-8204-EF4DFEFD2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35027-ECEB-F142-8ACF-969A571F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D and G alternatively</a:t>
            </a:r>
          </a:p>
          <a:p>
            <a:pPr lvl="1"/>
            <a:r>
              <a:rPr lang="en-US" dirty="0"/>
              <a:t>Run k steps of D for every step of G</a:t>
            </a:r>
          </a:p>
          <a:p>
            <a:r>
              <a:rPr lang="en-US" dirty="0"/>
              <a:t>Each step D optimize the weights</a:t>
            </a:r>
          </a:p>
          <a:p>
            <a:pPr lvl="1"/>
            <a:r>
              <a:rPr lang="en-US" dirty="0"/>
              <a:t>A minibatch of training data</a:t>
            </a:r>
          </a:p>
          <a:p>
            <a:pPr lvl="1"/>
            <a:r>
              <a:rPr lang="en-US" dirty="0"/>
              <a:t>A minibatch of generated samples</a:t>
            </a:r>
          </a:p>
          <a:p>
            <a:r>
              <a:rPr lang="en-US" dirty="0"/>
              <a:t>Each step G optimize the weights</a:t>
            </a:r>
          </a:p>
          <a:p>
            <a:pPr lvl="1"/>
            <a:r>
              <a:rPr lang="en-US" dirty="0"/>
              <a:t>A minibatch of generated samples</a:t>
            </a:r>
          </a:p>
        </p:txBody>
      </p:sp>
    </p:spTree>
    <p:extLst>
      <p:ext uri="{BB962C8B-B14F-4D97-AF65-F5344CB8AC3E}">
        <p14:creationId xmlns:p14="http://schemas.microsoft.com/office/powerpoint/2010/main" val="382534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D6BB-CD01-3B43-9F1F-7937FE65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Discriminator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86281-F1EB-7148-A1E2-4AF3B38BD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56" y="1408907"/>
            <a:ext cx="7428488" cy="34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9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2F7E-C8ED-4646-ABC2-65EFCD99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Generator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E8D29-2FEC-FA4D-A1AD-7E3CEFCA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25" y="1522807"/>
            <a:ext cx="7468949" cy="33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8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9CAD-68A3-1E42-9578-527AF15E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en-US" dirty="0"/>
              <a:t>Loss and Divergence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3254-F508-1343-8ACC-E9C47A4E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 minimax game</a:t>
            </a:r>
          </a:p>
          <a:p>
            <a:pPr lvl="1"/>
            <a:r>
              <a:rPr lang="en-US" dirty="0"/>
              <a:t>The Discriminator is trying to maximize its reward</a:t>
            </a:r>
          </a:p>
          <a:p>
            <a:pPr lvl="1"/>
            <a:r>
              <a:rPr lang="en-US" dirty="0"/>
              <a:t>The Generator is trying to minimize Discriminator’s reward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01E87-1D70-8B44-ACB0-E10F25D17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276" y="1425091"/>
            <a:ext cx="1729448" cy="426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CEE16-74FD-9D4D-81FD-A4D463D41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704" y="2885403"/>
            <a:ext cx="6206591" cy="51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166E00-5B40-DD46-BC8E-1A1E3E2FA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98" y="3390013"/>
            <a:ext cx="2071842" cy="4589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1CF5AA-1FC6-5543-A982-D1E51B7ABD38}"/>
              </a:ext>
            </a:extLst>
          </p:cNvPr>
          <p:cNvSpPr txBox="1"/>
          <p:nvPr/>
        </p:nvSpPr>
        <p:spPr>
          <a:xfrm>
            <a:off x="839481" y="3465300"/>
            <a:ext cx="745717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loss 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95A40-0896-7E4C-ADFC-6E95100B8BB4}"/>
              </a:ext>
            </a:extLst>
          </p:cNvPr>
          <p:cNvSpPr txBox="1"/>
          <p:nvPr/>
        </p:nvSpPr>
        <p:spPr>
          <a:xfrm>
            <a:off x="839481" y="2985332"/>
            <a:ext cx="74251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loss =</a:t>
            </a:r>
          </a:p>
        </p:txBody>
      </p:sp>
    </p:spTree>
    <p:extLst>
      <p:ext uri="{BB962C8B-B14F-4D97-AF65-F5344CB8AC3E}">
        <p14:creationId xmlns:p14="http://schemas.microsoft.com/office/powerpoint/2010/main" val="333472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1A00-FB29-F841-BF09-32BFDF84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and Divergence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5D162-38A3-9549-82B1-0063AE71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49" y="1633269"/>
            <a:ext cx="6603101" cy="551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2EB4E2-4855-5040-96E2-A1DCEB10B0D1}"/>
              </a:ext>
            </a:extLst>
          </p:cNvPr>
          <p:cNvSpPr txBox="1"/>
          <p:nvPr/>
        </p:nvSpPr>
        <p:spPr>
          <a:xfrm>
            <a:off x="1655335" y="2409068"/>
            <a:ext cx="5833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This is related to Jensen-Shannon divergence between</a:t>
            </a:r>
          </a:p>
          <a:p>
            <a:r>
              <a:rPr lang="en-US" sz="2000" dirty="0">
                <a:solidFill>
                  <a:srgbClr val="C00000"/>
                </a:solidFill>
              </a:rPr>
              <a:t>real and fake samples. How?</a:t>
            </a:r>
          </a:p>
        </p:txBody>
      </p:sp>
    </p:spTree>
    <p:extLst>
      <p:ext uri="{BB962C8B-B14F-4D97-AF65-F5344CB8AC3E}">
        <p14:creationId xmlns:p14="http://schemas.microsoft.com/office/powerpoint/2010/main" val="135179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2374</TotalTime>
  <Words>440</Words>
  <Application>Microsoft Macintosh PowerPoint</Application>
  <PresentationFormat>On-screen Show (16:10)</PresentationFormat>
  <Paragraphs>115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等线</vt:lpstr>
      <vt:lpstr>等线 Light</vt:lpstr>
      <vt:lpstr>Arial</vt:lpstr>
      <vt:lpstr>Calibri</vt:lpstr>
      <vt:lpstr>Calibri Light</vt:lpstr>
      <vt:lpstr>Cambria Math</vt:lpstr>
      <vt:lpstr>Office Theme</vt:lpstr>
      <vt:lpstr>Generative Adversarial Networks (GANs)</vt:lpstr>
      <vt:lpstr>Generative Models</vt:lpstr>
      <vt:lpstr>GANs - Overview</vt:lpstr>
      <vt:lpstr>GANs - Architecture</vt:lpstr>
      <vt:lpstr>Training Procedure</vt:lpstr>
      <vt:lpstr>Training Discriminator</vt:lpstr>
      <vt:lpstr>Training Generator</vt:lpstr>
      <vt:lpstr>Loss and Divergence</vt:lpstr>
      <vt:lpstr>Loss and Divergence</vt:lpstr>
      <vt:lpstr>Loss and Divergence</vt:lpstr>
      <vt:lpstr>Loss and Divergence</vt:lpstr>
      <vt:lpstr>Loss and Divergence</vt:lpstr>
      <vt:lpstr>Not Just JSD</vt:lpstr>
      <vt:lpstr>f-GAN</vt:lpstr>
      <vt:lpstr>f-GAN</vt:lpstr>
      <vt:lpstr>Wasserstein GAN</vt:lpstr>
      <vt:lpstr>Wasserstein GAN</vt:lpstr>
      <vt:lpstr>More Than Simply Generating Sample </vt:lpstr>
      <vt:lpstr>Conditional GAN</vt:lpstr>
      <vt:lpstr>Conditional GAN - MNIST</vt:lpstr>
      <vt:lpstr>Conditional GAN – Applications</vt:lpstr>
      <vt:lpstr>InfoGAN</vt:lpstr>
      <vt:lpstr>InfoGAN</vt:lpstr>
      <vt:lpstr>InfoGAN – Detailed Proof</vt:lpstr>
      <vt:lpstr>InfoGAN - Examples</vt:lpstr>
      <vt:lpstr>InfoGAN - Examples</vt:lpstr>
      <vt:lpstr>Beyond Learning Distributions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He, Wenbin</dc:creator>
  <cp:lastModifiedBy>He, Wenbin</cp:lastModifiedBy>
  <cp:revision>664</cp:revision>
  <dcterms:created xsi:type="dcterms:W3CDTF">2018-06-11T15:19:28Z</dcterms:created>
  <dcterms:modified xsi:type="dcterms:W3CDTF">2018-10-03T18:49:02Z</dcterms:modified>
</cp:coreProperties>
</file>